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Nunito SemiBold"/>
      <p:regular r:id="rId19"/>
      <p:bold r:id="rId20"/>
      <p:italic r:id="rId21"/>
      <p:boldItalic r:id="rId22"/>
    </p:embeddedFon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147448-92DA-486B-888B-86421EDBFA09}">
  <a:tblStyle styleId="{F9147448-92DA-486B-888B-86421EDBFA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bold.fntdata"/><Relationship Id="rId22" Type="http://schemas.openxmlformats.org/officeDocument/2006/relationships/font" Target="fonts/NunitoSemiBold-boldItalic.fntdata"/><Relationship Id="rId21" Type="http://schemas.openxmlformats.org/officeDocument/2006/relationships/font" Target="fonts/NunitoSemiBold-italic.fntdata"/><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NunitoSemiBold-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31569b04add7c7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31569b04add7c7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2d31569b04add7c7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5912848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59128489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759128489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c2a7a2d12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c2a7a2d12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6c2a7a2d12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c2a7a2d1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c2a7a2d1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6c2a7a2d1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ae2327a9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ae2327a9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6ae2327a93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6b53cc3d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b53cc3d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6b53cc3d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31569b04add7c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31569b04add7c7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2d31569b04add7c7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c2a7a2d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c2a7a2d1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6c2a7a2d1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d31569b04add7c7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d31569b04add7c7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2d31569b04add7c7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open?id=1aTs6-RCymYYW047etyogaGkAvXo-wrO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FLOW RATE OUT OF SPECIFICATION (Error 092) INVESTIGATION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2: 3.5mm Gasket In Place of 2.5mm</a:t>
            </a:r>
            <a:endParaRPr/>
          </a:p>
        </p:txBody>
      </p:sp>
      <p:sp>
        <p:nvSpPr>
          <p:cNvPr id="237" name="Google Shape;237;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To better seal the holes on the dock fuel housing when a canister is docked to reduce the amount of fuel entering the airline.</a:t>
            </a:r>
            <a:endParaRPr/>
          </a:p>
          <a:p>
            <a:pPr indent="0" lvl="0" marL="0" rtl="0" algn="l">
              <a:spcBef>
                <a:spcPts val="1000"/>
              </a:spcBef>
              <a:spcAft>
                <a:spcPts val="0"/>
              </a:spcAft>
              <a:buClr>
                <a:schemeClr val="dk1"/>
              </a:buClr>
              <a:buSzPts val="1100"/>
              <a:buFont typeface="Arial"/>
              <a:buNone/>
            </a:pPr>
            <a:r>
              <a:rPr b="1" lang="en-US"/>
              <a:t>KP###  		Date   		Recurrence</a:t>
            </a:r>
            <a:endParaRPr b="1"/>
          </a:p>
          <a:p>
            <a:pPr indent="0" lvl="0" marL="0" rtl="0" algn="l">
              <a:spcBef>
                <a:spcPts val="1000"/>
              </a:spcBef>
              <a:spcAft>
                <a:spcPts val="0"/>
              </a:spcAft>
              <a:buClr>
                <a:schemeClr val="dk1"/>
              </a:buClr>
              <a:buSzPts val="1100"/>
              <a:buFont typeface="Arial"/>
              <a:buNone/>
            </a:pPr>
            <a:r>
              <a:rPr lang="en-US" sz="2400"/>
              <a:t>KP-0030		15</a:t>
            </a:r>
            <a:r>
              <a:rPr baseline="30000" lang="en-US" sz="2400"/>
              <a:t>th</a:t>
            </a:r>
            <a:r>
              <a:rPr lang="en-US" sz="2400"/>
              <a:t> Nov		Error 092 25</a:t>
            </a:r>
            <a:r>
              <a:rPr baseline="30000" lang="en-US" sz="2400"/>
              <a:t>th</a:t>
            </a:r>
            <a:r>
              <a:rPr lang="en-US" sz="2400"/>
              <a:t> Nov		</a:t>
            </a:r>
            <a:endParaRPr sz="2400"/>
          </a:p>
          <a:p>
            <a:pPr indent="0" lvl="0" marL="0" rtl="0" algn="l">
              <a:spcBef>
                <a:spcPts val="1000"/>
              </a:spcBef>
              <a:spcAft>
                <a:spcPts val="0"/>
              </a:spcAft>
              <a:buNone/>
            </a:pPr>
            <a:r>
              <a:rPr lang="en-US" sz="2400"/>
              <a:t>KP-0769		22nd Nov		None</a:t>
            </a:r>
            <a:endParaRPr sz="2400"/>
          </a:p>
          <a:p>
            <a:pPr indent="0" lvl="0" marL="0" rtl="0" algn="l">
              <a:spcBef>
                <a:spcPts val="1000"/>
              </a:spcBef>
              <a:spcAft>
                <a:spcPts val="0"/>
              </a:spcAft>
              <a:buNone/>
            </a:pPr>
            <a:r>
              <a:rPr lang="en-US" sz="2400"/>
              <a:t>KP-0231		21</a:t>
            </a:r>
            <a:r>
              <a:rPr baseline="30000" lang="en-US" sz="2400"/>
              <a:t>st</a:t>
            </a:r>
            <a:r>
              <a:rPr lang="en-US" sz="2400"/>
              <a:t> Nov		None</a:t>
            </a:r>
            <a:endParaRPr sz="2400"/>
          </a:p>
          <a:p>
            <a:pPr indent="0" lvl="0" marL="0" rtl="0" algn="l">
              <a:lnSpc>
                <a:spcPct val="115000"/>
              </a:lnSpc>
              <a:spcBef>
                <a:spcPts val="0"/>
              </a:spcBef>
              <a:spcAft>
                <a:spcPts val="0"/>
              </a:spcAft>
              <a:buNone/>
            </a:pPr>
            <a:r>
              <a:t/>
            </a:r>
            <a:endParaRPr sz="2400">
              <a:solidFill>
                <a:srgbClr val="000000"/>
              </a:solidFill>
            </a:endParaRPr>
          </a:p>
          <a:p>
            <a:pPr indent="0" lvl="0" marL="0" rtl="0" algn="l">
              <a:spcBef>
                <a:spcPts val="1000"/>
              </a:spcBef>
              <a:spcAft>
                <a:spcPts val="0"/>
              </a:spcAft>
              <a:buNone/>
            </a:pPr>
            <a:r>
              <a:t/>
            </a:r>
            <a:endParaRPr/>
          </a:p>
        </p:txBody>
      </p:sp>
      <p:sp>
        <p:nvSpPr>
          <p:cNvPr id="238" name="Google Shape;23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3: Reduce flow rate </a:t>
            </a:r>
            <a:endParaRPr/>
          </a:p>
        </p:txBody>
      </p:sp>
      <p:sp>
        <p:nvSpPr>
          <p:cNvPr id="245" name="Google Shape;245;p29"/>
          <p:cNvSpPr txBox="1"/>
          <p:nvPr>
            <p:ph idx="1" type="subTitle"/>
          </p:nvPr>
        </p:nvSpPr>
        <p:spPr>
          <a:xfrm>
            <a:off x="328650" y="1120688"/>
            <a:ext cx="11534700" cy="5034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US"/>
              <a:t>Determine the low flow rate threshold required to empty build up of fuel in the airline</a:t>
            </a:r>
            <a:endParaRPr/>
          </a:p>
          <a:p>
            <a:pPr indent="-381000" lvl="0" marL="457200" rtl="0" algn="l">
              <a:spcBef>
                <a:spcPts val="1000"/>
              </a:spcBef>
              <a:spcAft>
                <a:spcPts val="0"/>
              </a:spcAft>
              <a:buSzPts val="2400"/>
              <a:buChar char="●"/>
            </a:pPr>
            <a:r>
              <a:rPr lang="en-US" sz="2400"/>
              <a:t>Gradually filled the airline with fuel from 14 to </a:t>
            </a:r>
            <a:r>
              <a:rPr lang="en-US" sz="2400"/>
              <a:t>100 ml</a:t>
            </a:r>
            <a:r>
              <a:rPr lang="en-US" sz="2400"/>
              <a:t> in </a:t>
            </a:r>
            <a:r>
              <a:rPr lang="en-US" sz="2400"/>
              <a:t>increments</a:t>
            </a:r>
            <a:r>
              <a:rPr lang="en-US" sz="2400"/>
              <a:t> of 5 ml and set the FRL to 0.5l/min on KP-0030.</a:t>
            </a:r>
            <a:endParaRPr sz="2400"/>
          </a:p>
          <a:p>
            <a:pPr indent="0" lvl="0" marL="914400" marR="0" rtl="0" algn="l">
              <a:spcBef>
                <a:spcPts val="1000"/>
              </a:spcBef>
              <a:spcAft>
                <a:spcPts val="0"/>
              </a:spcAft>
              <a:buNone/>
            </a:pPr>
            <a:r>
              <a:rPr lang="en-US" sz="2400"/>
              <a:t>Observed: Fuel in excess of 35ml in the airline the flow rate drops to 0.9l/min for 3-5 seconds. </a:t>
            </a:r>
            <a:endParaRPr sz="2400"/>
          </a:p>
          <a:p>
            <a:pPr indent="0" lvl="0" marL="914400" rtl="0" algn="l">
              <a:spcBef>
                <a:spcPts val="1000"/>
              </a:spcBef>
              <a:spcAft>
                <a:spcPts val="0"/>
              </a:spcAft>
              <a:buNone/>
            </a:pPr>
            <a:r>
              <a:rPr lang="en-US" sz="2400"/>
              <a:t>Recommended: Lower the FRL min to 0.85l/min to allow fuel in airline to be cleared during a dispense without an error 092.</a:t>
            </a:r>
            <a:endParaRPr sz="2400"/>
          </a:p>
          <a:p>
            <a:pPr indent="-381000" lvl="0" marL="457200" rtl="0" algn="l">
              <a:spcBef>
                <a:spcPts val="1000"/>
              </a:spcBef>
              <a:spcAft>
                <a:spcPts val="0"/>
              </a:spcAft>
              <a:buSzPts val="2400"/>
              <a:buChar char="●"/>
            </a:pPr>
            <a:r>
              <a:rPr lang="en-US" sz="2400"/>
              <a:t>KP-0030 FRL set to 0.85l/min on 26th November, 2019.</a:t>
            </a:r>
            <a:endParaRPr sz="2400"/>
          </a:p>
        </p:txBody>
      </p:sp>
      <p:sp>
        <p:nvSpPr>
          <p:cNvPr id="246" name="Google Shape;24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3: Reduced Flow rate (FRL)</a:t>
            </a:r>
            <a:endParaRPr/>
          </a:p>
        </p:txBody>
      </p:sp>
      <p:sp>
        <p:nvSpPr>
          <p:cNvPr id="253" name="Google Shape;253;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a:t>KP###  		Date   		Recurrence</a:t>
            </a:r>
            <a:endParaRPr b="1"/>
          </a:p>
          <a:p>
            <a:pPr indent="0" lvl="0" marL="0" rtl="0" algn="l">
              <a:spcBef>
                <a:spcPts val="1000"/>
              </a:spcBef>
              <a:spcAft>
                <a:spcPts val="0"/>
              </a:spcAft>
              <a:buClr>
                <a:schemeClr val="dk1"/>
              </a:buClr>
              <a:buSzPts val="1100"/>
              <a:buFont typeface="Arial"/>
              <a:buNone/>
            </a:pPr>
            <a:r>
              <a:rPr lang="en-US" sz="2400"/>
              <a:t>KP-0030		26</a:t>
            </a:r>
            <a:r>
              <a:rPr baseline="30000" lang="en-US" sz="2400"/>
              <a:t>th</a:t>
            </a:r>
            <a:r>
              <a:rPr lang="en-US" sz="2400"/>
              <a:t> Nov		Error 092 25</a:t>
            </a:r>
            <a:r>
              <a:rPr baseline="30000" lang="en-US" sz="2400"/>
              <a:t>th</a:t>
            </a:r>
            <a:r>
              <a:rPr lang="en-US" sz="2400"/>
              <a:t> Nov		</a:t>
            </a:r>
            <a:endParaRPr sz="2400"/>
          </a:p>
          <a:p>
            <a:pPr indent="0" lvl="0" marL="0" rtl="0" algn="l">
              <a:spcBef>
                <a:spcPts val="1000"/>
              </a:spcBef>
              <a:spcAft>
                <a:spcPts val="0"/>
              </a:spcAft>
              <a:buNone/>
            </a:pPr>
            <a:r>
              <a:rPr lang="en-US" sz="2400"/>
              <a:t>All KPs		18</a:t>
            </a:r>
            <a:r>
              <a:rPr baseline="30000" lang="en-US" sz="2400"/>
              <a:t>th</a:t>
            </a:r>
            <a:r>
              <a:rPr lang="en-US" sz="2400"/>
              <a:t> Dec		</a:t>
            </a:r>
            <a:endParaRPr sz="2400"/>
          </a:p>
          <a:p>
            <a:pPr indent="0" lvl="0" marL="0" rtl="0" algn="l">
              <a:lnSpc>
                <a:spcPct val="115000"/>
              </a:lnSpc>
              <a:spcBef>
                <a:spcPts val="0"/>
              </a:spcBef>
              <a:spcAft>
                <a:spcPts val="0"/>
              </a:spcAft>
              <a:buNone/>
            </a:pPr>
            <a:r>
              <a:t/>
            </a:r>
            <a:endParaRPr sz="2400">
              <a:solidFill>
                <a:srgbClr val="000000"/>
              </a:solidFill>
            </a:endParaRPr>
          </a:p>
          <a:p>
            <a:pPr indent="0" lvl="0" marL="0" rtl="0" algn="l">
              <a:spcBef>
                <a:spcPts val="1000"/>
              </a:spcBef>
              <a:spcAft>
                <a:spcPts val="0"/>
              </a:spcAft>
              <a:buNone/>
            </a:pPr>
            <a:r>
              <a:t/>
            </a:r>
            <a:endParaRPr/>
          </a:p>
        </p:txBody>
      </p:sp>
      <p:sp>
        <p:nvSpPr>
          <p:cNvPr id="254" name="Google Shape;254;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Actions Taken</a:t>
            </a:r>
            <a:endParaRPr/>
          </a:p>
        </p:txBody>
      </p:sp>
      <p:sp>
        <p:nvSpPr>
          <p:cNvPr id="261" name="Google Shape;261;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2" name="Google Shape;262;p31"/>
          <p:cNvSpPr txBox="1"/>
          <p:nvPr>
            <p:ph idx="1" type="subTitle"/>
          </p:nvPr>
        </p:nvSpPr>
        <p:spPr>
          <a:xfrm>
            <a:off x="522600" y="1219400"/>
            <a:ext cx="11210700" cy="4859100"/>
          </a:xfrm>
          <a:prstGeom prst="rect">
            <a:avLst/>
          </a:prstGeom>
        </p:spPr>
        <p:txBody>
          <a:bodyPr anchorCtr="0" anchor="t" bIns="91425" lIns="0" spcFirstLastPara="1" rIns="91425" wrap="square" tIns="0">
            <a:noAutofit/>
          </a:bodyPr>
          <a:lstStyle/>
          <a:p>
            <a:pPr indent="-406400" lvl="0" marL="457200" rtl="0" algn="l">
              <a:spcBef>
                <a:spcPts val="1000"/>
              </a:spcBef>
              <a:spcAft>
                <a:spcPts val="0"/>
              </a:spcAft>
              <a:buSzPts val="2800"/>
              <a:buChar char="●"/>
            </a:pPr>
            <a:r>
              <a:rPr lang="en-US"/>
              <a:t>Train (hands-on) maintenance team on troubleshooting error 092 - Done</a:t>
            </a:r>
            <a:endParaRPr/>
          </a:p>
          <a:p>
            <a:pPr indent="-406400" lvl="0" marL="457200" rtl="0" algn="l">
              <a:spcBef>
                <a:spcPts val="0"/>
              </a:spcBef>
              <a:spcAft>
                <a:spcPts val="0"/>
              </a:spcAft>
              <a:buSzPts val="2800"/>
              <a:buChar char="●"/>
            </a:pPr>
            <a:r>
              <a:rPr lang="en-US"/>
              <a:t>Update 092 troubleshooting flowcharts - Done</a:t>
            </a:r>
            <a:endParaRPr/>
          </a:p>
          <a:p>
            <a:pPr indent="-406400" lvl="0" marL="457200" rtl="0" algn="l">
              <a:spcBef>
                <a:spcPts val="0"/>
              </a:spcBef>
              <a:spcAft>
                <a:spcPts val="0"/>
              </a:spcAft>
              <a:buSzPts val="2800"/>
              <a:buChar char="●"/>
            </a:pPr>
            <a:r>
              <a:rPr lang="en-US"/>
              <a:t>Update KP troubleshooting - </a:t>
            </a:r>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6609550" y="2767500"/>
            <a:ext cx="5325900" cy="18036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Analysis of Error 092</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Investigations and Results</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7" name="Google Shape;177;p21"/>
          <p:cNvSpPr txBox="1"/>
          <p:nvPr>
            <p:ph idx="1" type="subTitle"/>
          </p:nvPr>
        </p:nvSpPr>
        <p:spPr>
          <a:xfrm>
            <a:off x="458699" y="1003045"/>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 large number of KPs are experiencing flow rate out of spec (error 092). This is when the measured flow rate is outside of the specified 1.0 -1.8 l/min. Field maintenance team has been using the </a:t>
            </a:r>
            <a:r>
              <a:rPr lang="en-US" u="sng">
                <a:solidFill>
                  <a:schemeClr val="hlink"/>
                </a:solidFill>
                <a:hlinkClick r:id="rId3"/>
              </a:rPr>
              <a:t>troubleshooting guide</a:t>
            </a:r>
            <a:r>
              <a:rPr lang="en-US"/>
              <a:t> to address the issue.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The goal is reduce / eliminate the number of flow rate out of spec </a:t>
            </a:r>
            <a:r>
              <a:rPr lang="en-US"/>
              <a:t>occurrences</a:t>
            </a: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5" name="Google Shape;185;p22"/>
          <p:cNvSpPr txBox="1"/>
          <p:nvPr>
            <p:ph idx="1" type="subTitle"/>
          </p:nvPr>
        </p:nvSpPr>
        <p:spPr>
          <a:xfrm>
            <a:off x="522600" y="1219400"/>
            <a:ext cx="11210700" cy="48591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Multiple KPs have experienced error 092 (flow rate out of spec) multiple times</a:t>
            </a:r>
            <a:endParaRPr/>
          </a:p>
          <a:p>
            <a:pPr indent="-406400" lvl="0" marL="457200" rtl="0" algn="l">
              <a:spcBef>
                <a:spcPts val="0"/>
              </a:spcBef>
              <a:spcAft>
                <a:spcPts val="0"/>
              </a:spcAft>
              <a:buSzPts val="2800"/>
              <a:buChar char="●"/>
            </a:pPr>
            <a:r>
              <a:rPr lang="en-US"/>
              <a:t>Build up of fuel in the airline ranges from 4 to 75ml</a:t>
            </a:r>
            <a:endParaRPr/>
          </a:p>
          <a:p>
            <a:pPr indent="-406400" lvl="0" marL="457200" rtl="0" algn="l">
              <a:spcBef>
                <a:spcPts val="0"/>
              </a:spcBef>
              <a:spcAft>
                <a:spcPts val="0"/>
              </a:spcAft>
              <a:buSzPts val="2800"/>
              <a:buChar char="●"/>
            </a:pPr>
            <a:r>
              <a:rPr lang="en-US"/>
              <a:t>Friction between dock parts 2 (dock air housing) and 3 (dock fuel housing)</a:t>
            </a:r>
            <a:endParaRPr/>
          </a:p>
          <a:p>
            <a:pPr indent="-406400" lvl="0" marL="457200" rtl="0" algn="l">
              <a:spcBef>
                <a:spcPts val="0"/>
              </a:spcBef>
              <a:spcAft>
                <a:spcPts val="0"/>
              </a:spcAft>
              <a:buSzPts val="2800"/>
              <a:buChar char="●"/>
            </a:pPr>
            <a:r>
              <a:rPr lang="en-US"/>
              <a:t>Flow rate is checked instantaneously </a:t>
            </a:r>
            <a:endParaRPr/>
          </a:p>
          <a:p>
            <a:pPr indent="-406400" lvl="0" marL="457200" rtl="0" algn="l">
              <a:spcBef>
                <a:spcPts val="0"/>
              </a:spcBef>
              <a:spcAft>
                <a:spcPts val="0"/>
              </a:spcAft>
              <a:buSzPts val="2800"/>
              <a:buFont typeface="Nunito"/>
              <a:buChar char="●"/>
            </a:pPr>
            <a:r>
              <a:rPr b="1" lang="en-US"/>
              <a:t>Customer behaviour is also contributing to error 092 </a:t>
            </a:r>
            <a:endParaRPr b="1"/>
          </a:p>
          <a:p>
            <a:pPr indent="10160" lvl="1" marL="182880" marR="1508760" rtl="0" algn="ctr">
              <a:spcBef>
                <a:spcPts val="0"/>
              </a:spcBef>
              <a:spcAft>
                <a:spcPts val="0"/>
              </a:spcAft>
              <a:buSzPts val="2000"/>
              <a:buFont typeface="Nunito"/>
              <a:buChar char="○"/>
            </a:pPr>
            <a:r>
              <a:rPr b="1" lang="en-US">
                <a:latin typeface="Nunito"/>
                <a:ea typeface="Nunito"/>
                <a:cs typeface="Nunito"/>
                <a:sym typeface="Nunito"/>
              </a:rPr>
              <a:t>Week 49:  A number of customers are successfully dispensing 2106ml, which they immediately follow with another dispense resulting to 092</a:t>
            </a:r>
            <a:endParaRPr b="1">
              <a:latin typeface="Nunito"/>
              <a:ea typeface="Nunito"/>
              <a:cs typeface="Nunito"/>
              <a:sym typeface="Nunito"/>
            </a:endParaRPr>
          </a:p>
          <a:p>
            <a:pPr indent="0" lvl="0" marL="0" rtl="0" algn="l">
              <a:spcBef>
                <a:spcPts val="1000"/>
              </a:spcBef>
              <a:spcAft>
                <a:spcPts val="0"/>
              </a:spcAft>
              <a:buNone/>
            </a:pPr>
            <a:r>
              <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 092; Measured Flow Rate</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ph idx="1" type="subTitle"/>
          </p:nvPr>
        </p:nvSpPr>
        <p:spPr>
          <a:xfrm>
            <a:off x="195350" y="1191225"/>
            <a:ext cx="3632100" cy="45066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Not included in the graph is the 165 occurrences of zero flow rate.</a:t>
            </a:r>
            <a:endParaRPr sz="2400"/>
          </a:p>
          <a:p>
            <a:pPr indent="-381000" lvl="0" marL="457200" rtl="0" algn="l">
              <a:spcBef>
                <a:spcPts val="0"/>
              </a:spcBef>
              <a:spcAft>
                <a:spcPts val="0"/>
              </a:spcAft>
              <a:buSzPts val="2400"/>
              <a:buChar char="●"/>
            </a:pPr>
            <a:r>
              <a:rPr lang="en-US" sz="2400"/>
              <a:t>190 occurrences had flow rate between 0.02 - 0.98 l/min</a:t>
            </a:r>
            <a:endParaRPr sz="2400"/>
          </a:p>
          <a:p>
            <a:pPr indent="-381000" lvl="0" marL="457200" rtl="0" algn="l">
              <a:spcBef>
                <a:spcPts val="0"/>
              </a:spcBef>
              <a:spcAft>
                <a:spcPts val="0"/>
              </a:spcAft>
              <a:buSzPts val="2400"/>
              <a:buChar char="●"/>
            </a:pPr>
            <a:r>
              <a:rPr lang="en-US" sz="2400"/>
              <a:t>2 occurrences had flow rates above 1 l/min</a:t>
            </a:r>
            <a:endParaRPr sz="1200"/>
          </a:p>
        </p:txBody>
      </p:sp>
      <p:pic>
        <p:nvPicPr>
          <p:cNvPr id="195" name="Google Shape;195;p23"/>
          <p:cNvPicPr preferRelativeResize="0"/>
          <p:nvPr/>
        </p:nvPicPr>
        <p:blipFill>
          <a:blip r:embed="rId3">
            <a:alphaModFix/>
          </a:blip>
          <a:stretch>
            <a:fillRect/>
          </a:stretch>
        </p:blipFill>
        <p:spPr>
          <a:xfrm>
            <a:off x="3962400" y="985050"/>
            <a:ext cx="8229599" cy="5271445"/>
          </a:xfrm>
          <a:prstGeom prst="rect">
            <a:avLst/>
          </a:prstGeom>
          <a:noFill/>
          <a:ln>
            <a:noFill/>
          </a:ln>
        </p:spPr>
      </p:pic>
      <p:sp>
        <p:nvSpPr>
          <p:cNvPr id="196" name="Google Shape;196;p23"/>
          <p:cNvSpPr txBox="1"/>
          <p:nvPr>
            <p:ph idx="1" type="subTitle"/>
          </p:nvPr>
        </p:nvSpPr>
        <p:spPr>
          <a:xfrm>
            <a:off x="195350" y="6039700"/>
            <a:ext cx="36321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DB</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Error 092 Investigation </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4" name="Google Shape;204;p24"/>
          <p:cNvGraphicFramePr/>
          <p:nvPr/>
        </p:nvGraphicFramePr>
        <p:xfrm>
          <a:off x="136314" y="1001038"/>
          <a:ext cx="3000000" cy="3000000"/>
        </p:xfrm>
        <a:graphic>
          <a:graphicData uri="http://schemas.openxmlformats.org/drawingml/2006/table">
            <a:tbl>
              <a:tblPr>
                <a:noFill/>
                <a:tableStyleId>{F9147448-92DA-486B-888B-86421EDBFA09}</a:tableStyleId>
              </a:tblPr>
              <a:tblGrid>
                <a:gridCol w="2241525"/>
                <a:gridCol w="800425"/>
                <a:gridCol w="3288650"/>
                <a:gridCol w="2250300"/>
                <a:gridCol w="3338475"/>
              </a:tblGrid>
              <a:tr h="770900">
                <a:tc>
                  <a:txBody>
                    <a:bodyPr/>
                    <a:lstStyle/>
                    <a:p>
                      <a:pPr indent="0" lvl="0" marL="0" rtl="0" algn="l">
                        <a:spcBef>
                          <a:spcPts val="0"/>
                        </a:spcBef>
                        <a:spcAft>
                          <a:spcPts val="0"/>
                        </a:spcAft>
                        <a:buNone/>
                      </a:pPr>
                      <a:r>
                        <a:rPr b="1" lang="en-US" sz="1800">
                          <a:latin typeface="Nunito"/>
                          <a:ea typeface="Nunito"/>
                          <a:cs typeface="Nunito"/>
                          <a:sym typeface="Nunito"/>
                        </a:rPr>
                        <a:t>Potential Failure Mode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Freq</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Potential Cause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Short Term</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To Be Investigated</a:t>
                      </a:r>
                      <a:endParaRPr b="1" sz="1800">
                        <a:latin typeface="Nunito"/>
                        <a:ea typeface="Nunito"/>
                        <a:cs typeface="Nunito"/>
                        <a:sym typeface="Nunito"/>
                      </a:endParaRPr>
                    </a:p>
                  </a:txBody>
                  <a:tcPr marT="91425" marB="91425" marR="91425" marL="91425">
                    <a:solidFill>
                      <a:srgbClr val="FFFFFF"/>
                    </a:solidFill>
                  </a:tcPr>
                </a:tc>
              </a:tr>
              <a:tr h="12615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Accumulation of fuel in the return air line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55</a:t>
                      </a:r>
                      <a:endParaRPr>
                        <a:latin typeface="Nunito"/>
                        <a:ea typeface="Nunito"/>
                        <a:cs typeface="Nunito"/>
                        <a:sym typeface="Nunito"/>
                      </a:endParaRPr>
                    </a:p>
                  </a:txBody>
                  <a:tcPr marT="91425" marB="91425" marR="91425" marL="91425"/>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Incomplete sealing of the dock parts 2 and 3 during a dispense</a:t>
                      </a:r>
                      <a:endParaRPr>
                        <a:latin typeface="Nunito"/>
                        <a:ea typeface="Nunito"/>
                        <a:cs typeface="Nunito"/>
                        <a:sym typeface="Nunito"/>
                      </a:endParaRPr>
                    </a:p>
                    <a:p>
                      <a:pPr indent="-134620" lvl="0" marL="18288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Gasket small or not inserted properly during assembly process</a:t>
                      </a:r>
                      <a:endParaRPr>
                        <a:latin typeface="Nunito"/>
                        <a:ea typeface="Nunito"/>
                        <a:cs typeface="Nunito"/>
                        <a:sym typeface="Nunito"/>
                      </a:endParaRPr>
                    </a:p>
                  </a:txBody>
                  <a:tcPr marT="91425" marB="91425" marR="91425" marL="91425"/>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Change the SMV</a:t>
                      </a:r>
                      <a:endParaRPr>
                        <a:latin typeface="Nunito"/>
                        <a:ea typeface="Nunito"/>
                        <a:cs typeface="Nunito"/>
                        <a:sym typeface="Nunito"/>
                      </a:endParaRPr>
                    </a:p>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Drain fuel from air line</a:t>
                      </a:r>
                      <a:endParaRPr>
                        <a:latin typeface="Nunito"/>
                        <a:ea typeface="Nunito"/>
                        <a:cs typeface="Nunito"/>
                        <a:sym typeface="Nunito"/>
                      </a:endParaRPr>
                    </a:p>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Grease o-ring</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Investigate the use of 3.5mm gasket instead of 2.5mm</a:t>
                      </a:r>
                      <a:endParaRPr>
                        <a:latin typeface="Nunito"/>
                        <a:ea typeface="Nunito"/>
                        <a:cs typeface="Nunito"/>
                        <a:sym typeface="Nunito"/>
                      </a:endParaRPr>
                    </a:p>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Investigate the use of grease in ensuring a good sealing between dock part 2 &amp; 3 </a:t>
                      </a:r>
                      <a:endParaRPr>
                        <a:latin typeface="Nunito"/>
                        <a:ea typeface="Nunito"/>
                        <a:cs typeface="Nunito"/>
                        <a:sym typeface="Nunito"/>
                      </a:endParaRPr>
                    </a:p>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Does reducing FRL threshold allow a overfull airline to clear back into the tank, and if so what is the min FRL required to allow that to happen</a:t>
                      </a:r>
                      <a:endParaRPr>
                        <a:latin typeface="Nunito"/>
                        <a:ea typeface="Nunito"/>
                        <a:cs typeface="Nunito"/>
                        <a:sym typeface="Nunito"/>
                      </a:endParaRPr>
                    </a:p>
                  </a:txBody>
                  <a:tcPr marT="91425" marB="91425" marR="91425" marL="91425"/>
                </a:tc>
              </a:tr>
              <a:tr h="6311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Air accumulated in the dispense fuel line</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6</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Air lock around the flowmeter due to KP infrequent use of the KP</a:t>
                      </a:r>
                      <a:endParaRPr>
                        <a:latin typeface="Nunito"/>
                        <a:ea typeface="Nunito"/>
                        <a:cs typeface="Nunito"/>
                        <a:sym typeface="Nunito"/>
                      </a:endParaRPr>
                    </a:p>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Dispensing when KP tank is empty</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Prime the dispense fuel line</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What is the min time required to allow a fuel line with air in it to be fully primed</a:t>
                      </a:r>
                      <a:endParaRPr>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4154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Flowmeter</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Nunito"/>
                          <a:ea typeface="Nunito"/>
                          <a:cs typeface="Nunito"/>
                          <a:sym typeface="Nunito"/>
                        </a:rPr>
                        <a:t>5</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Flowmeter not sending pulses</a:t>
                      </a:r>
                      <a:endParaRPr>
                        <a:latin typeface="Nunito"/>
                        <a:ea typeface="Nunito"/>
                        <a:cs typeface="Nunito"/>
                        <a:sym typeface="Nunito"/>
                      </a:endParaRPr>
                    </a:p>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Flowmeter sending intermittent pulses</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226059" lvl="0" marL="274320" rtl="0" algn="l">
                        <a:spcBef>
                          <a:spcPts val="0"/>
                        </a:spcBef>
                        <a:spcAft>
                          <a:spcPts val="0"/>
                        </a:spcAft>
                        <a:buSzPts val="1400"/>
                        <a:buFont typeface="Nunito"/>
                        <a:buAutoNum type="arabicPeriod"/>
                      </a:pPr>
                      <a:r>
                        <a:rPr lang="en-US">
                          <a:latin typeface="Nunito"/>
                          <a:ea typeface="Nunito"/>
                          <a:cs typeface="Nunito"/>
                          <a:sym typeface="Nunito"/>
                        </a:rPr>
                        <a:t>N/A</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134620" lvl="0" marL="18288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Further analysis on the faulty flowmeter</a:t>
                      </a:r>
                      <a:endParaRPr>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54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Smart valve</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Incomplete sealing between dock parts 2 and 3 (allowing fuel to flow freely into the airline)</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226059" lvl="0" marL="274320" rtl="0" algn="l">
                        <a:spcBef>
                          <a:spcPts val="0"/>
                        </a:spcBef>
                        <a:spcAft>
                          <a:spcPts val="0"/>
                        </a:spcAft>
                        <a:buSzPts val="1400"/>
                        <a:buFont typeface="Nunito"/>
                        <a:buAutoNum type="arabicPeriod"/>
                      </a:pPr>
                      <a:r>
                        <a:rPr lang="en-US">
                          <a:latin typeface="Nunito"/>
                          <a:ea typeface="Nunito"/>
                          <a:cs typeface="Nunito"/>
                          <a:sym typeface="Nunito"/>
                        </a:rPr>
                        <a:t>Disassemble and reassemble SMV, and test.</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457200" rtl="0" algn="l">
                        <a:spcBef>
                          <a:spcPts val="0"/>
                        </a:spcBef>
                        <a:spcAft>
                          <a:spcPts val="0"/>
                        </a:spcAft>
                        <a:buNone/>
                      </a:pPr>
                      <a:r>
                        <a:t/>
                      </a:r>
                      <a:endParaRPr>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205" name="Google Shape;205;p24"/>
          <p:cNvSpPr txBox="1"/>
          <p:nvPr>
            <p:ph idx="1" type="subTitle"/>
          </p:nvPr>
        </p:nvSpPr>
        <p:spPr>
          <a:xfrm>
            <a:off x="148450" y="6105961"/>
            <a:ext cx="41982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Freshservice Tickets (Sept 1 - Nov 15)</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Cont. </a:t>
            </a:r>
            <a:r>
              <a:rPr lang="en-US"/>
              <a:t>Error 092 Investigation </a:t>
            </a:r>
            <a:endParaRPr/>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3" name="Google Shape;213;p25"/>
          <p:cNvGraphicFramePr/>
          <p:nvPr/>
        </p:nvGraphicFramePr>
        <p:xfrm>
          <a:off x="148439" y="975775"/>
          <a:ext cx="3000000" cy="3000000"/>
        </p:xfrm>
        <a:graphic>
          <a:graphicData uri="http://schemas.openxmlformats.org/drawingml/2006/table">
            <a:tbl>
              <a:tblPr>
                <a:noFill/>
                <a:tableStyleId>{F9147448-92DA-486B-888B-86421EDBFA09}</a:tableStyleId>
              </a:tblPr>
              <a:tblGrid>
                <a:gridCol w="2241525"/>
                <a:gridCol w="800425"/>
                <a:gridCol w="3288650"/>
                <a:gridCol w="2250300"/>
                <a:gridCol w="3338475"/>
              </a:tblGrid>
              <a:tr h="770900">
                <a:tc>
                  <a:txBody>
                    <a:bodyPr/>
                    <a:lstStyle/>
                    <a:p>
                      <a:pPr indent="0" lvl="0" marL="0" rtl="0" algn="l">
                        <a:spcBef>
                          <a:spcPts val="0"/>
                        </a:spcBef>
                        <a:spcAft>
                          <a:spcPts val="0"/>
                        </a:spcAft>
                        <a:buNone/>
                      </a:pPr>
                      <a:r>
                        <a:rPr b="1" lang="en-US" sz="1800">
                          <a:latin typeface="Nunito"/>
                          <a:ea typeface="Nunito"/>
                          <a:cs typeface="Nunito"/>
                          <a:sym typeface="Nunito"/>
                        </a:rPr>
                        <a:t>Potential Failure Mode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Freq</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Potential Cause</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Short Term</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To Be Investigated</a:t>
                      </a:r>
                      <a:endParaRPr b="1" sz="1800">
                        <a:latin typeface="Nunito"/>
                        <a:ea typeface="Nunito"/>
                        <a:cs typeface="Nunito"/>
                        <a:sym typeface="Nunito"/>
                      </a:endParaRPr>
                    </a:p>
                  </a:txBody>
                  <a:tcPr marT="91425" marB="91425" marR="91425" marL="91425">
                    <a:solidFill>
                      <a:srgbClr val="FFFFFF"/>
                    </a:solidFill>
                  </a:tcPr>
                </a:tc>
              </a:tr>
              <a:tr h="4114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Pump</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a:txBody>
                  <a:tcPr marT="91425" marB="91425" marR="91425" marL="91425" anchor="ct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Pump not running</a:t>
                      </a:r>
                      <a:endParaRPr>
                        <a:latin typeface="Nunito"/>
                        <a:ea typeface="Nunito"/>
                        <a:cs typeface="Nunito"/>
                        <a:sym typeface="Nunito"/>
                      </a:endParaRPr>
                    </a:p>
                  </a:txBody>
                  <a:tcPr marT="91425" marB="91425" marR="91425" marL="91425"/>
                </a:tc>
                <a:tc>
                  <a:txBody>
                    <a:bodyPr/>
                    <a:lstStyle/>
                    <a:p>
                      <a:pPr indent="-226059" lvl="0" marL="274320" rtl="0" algn="l">
                        <a:spcBef>
                          <a:spcPts val="0"/>
                        </a:spcBef>
                        <a:spcAft>
                          <a:spcPts val="0"/>
                        </a:spcAft>
                        <a:buSzPts val="1400"/>
                        <a:buFont typeface="Nunito"/>
                        <a:buAutoNum type="arabicPeriod"/>
                      </a:pPr>
                      <a:r>
                        <a:rPr lang="en-US">
                          <a:latin typeface="Nunito"/>
                          <a:ea typeface="Nunito"/>
                          <a:cs typeface="Nunito"/>
                          <a:sym typeface="Nunito"/>
                        </a:rPr>
                        <a:t>N/A</a:t>
                      </a:r>
                      <a:endParaRPr>
                        <a:latin typeface="Nunito"/>
                        <a:ea typeface="Nunito"/>
                        <a:cs typeface="Nunito"/>
                        <a:sym typeface="Nunito"/>
                      </a:endParaRPr>
                    </a:p>
                  </a:txBody>
                  <a:tcPr marT="91425" marB="91425" marR="91425" marL="91425"/>
                </a:tc>
                <a:tc>
                  <a:txBody>
                    <a:bodyPr/>
                    <a:lstStyle/>
                    <a:p>
                      <a:pPr indent="0" lvl="0" marL="457200" rtl="0" algn="l">
                        <a:spcBef>
                          <a:spcPts val="0"/>
                        </a:spcBef>
                        <a:spcAft>
                          <a:spcPts val="0"/>
                        </a:spcAft>
                        <a:buNone/>
                      </a:pPr>
                      <a:r>
                        <a:rPr lang="en-US">
                          <a:latin typeface="Nunito"/>
                          <a:ea typeface="Nunito"/>
                          <a:cs typeface="Nunito"/>
                          <a:sym typeface="Nunito"/>
                        </a:rPr>
                        <a:t>Pump to be further analyzed</a:t>
                      </a:r>
                      <a:endParaRPr>
                        <a:latin typeface="Nunito"/>
                        <a:ea typeface="Nunito"/>
                        <a:cs typeface="Nunito"/>
                        <a:sym typeface="Nunito"/>
                      </a:endParaRPr>
                    </a:p>
                  </a:txBody>
                  <a:tcPr marT="91425" marB="91425" marR="91425" marL="91425"/>
                </a:tc>
              </a:tr>
              <a:tr h="4154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Solenoid</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nchor="ct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Malfunctioning solenoid</a:t>
                      </a:r>
                      <a:endParaRPr>
                        <a:latin typeface="Nunito"/>
                        <a:ea typeface="Nunito"/>
                        <a:cs typeface="Nunito"/>
                        <a:sym typeface="Nunito"/>
                      </a:endParaRPr>
                    </a:p>
                  </a:txBody>
                  <a:tcPr marT="91425" marB="91425" marR="91425" marL="91425"/>
                </a:tc>
                <a:tc>
                  <a:txBody>
                    <a:bodyPr/>
                    <a:lstStyle/>
                    <a:p>
                      <a:pPr indent="-226059" lvl="0" marL="274320" rtl="0" algn="l">
                        <a:spcBef>
                          <a:spcPts val="0"/>
                        </a:spcBef>
                        <a:spcAft>
                          <a:spcPts val="0"/>
                        </a:spcAft>
                        <a:buSzPts val="1400"/>
                        <a:buFont typeface="Nunito"/>
                        <a:buAutoNum type="arabicPeriod"/>
                      </a:pPr>
                      <a:r>
                        <a:rPr lang="en-US">
                          <a:latin typeface="Nunito"/>
                          <a:ea typeface="Nunito"/>
                          <a:cs typeface="Nunito"/>
                          <a:sym typeface="Nunito"/>
                        </a:rPr>
                        <a:t>N/A</a:t>
                      </a:r>
                      <a:endParaRPr>
                        <a:latin typeface="Nunito"/>
                        <a:ea typeface="Nunito"/>
                        <a:cs typeface="Nunito"/>
                        <a:sym typeface="Nunito"/>
                      </a:endParaRPr>
                    </a:p>
                  </a:txBody>
                  <a:tcPr marT="91425" marB="91425" marR="91425" marL="91425"/>
                </a:tc>
                <a:tc>
                  <a:txBody>
                    <a:bodyPr/>
                    <a:lstStyle/>
                    <a:p>
                      <a:pPr indent="0" lvl="0" marL="457200" rtl="0" algn="l">
                        <a:spcBef>
                          <a:spcPts val="0"/>
                        </a:spcBef>
                        <a:spcAft>
                          <a:spcPts val="0"/>
                        </a:spcAft>
                        <a:buNone/>
                      </a:pPr>
                      <a:r>
                        <a:t/>
                      </a:r>
                      <a:endParaRPr>
                        <a:latin typeface="Nunito"/>
                        <a:ea typeface="Nunito"/>
                        <a:cs typeface="Nunito"/>
                        <a:sym typeface="Nunito"/>
                      </a:endParaRPr>
                    </a:p>
                  </a:txBody>
                  <a:tcPr marT="91425" marB="91425" marR="91425" marL="91425"/>
                </a:tc>
              </a:tr>
              <a:tr h="415400">
                <a:tc>
                  <a:txBody>
                    <a:bodyPr/>
                    <a:lstStyle/>
                    <a:p>
                      <a:pPr indent="-134620" lvl="0" marL="18288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KPC</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c>
                  <a:txBody>
                    <a:bodyPr/>
                    <a:lstStyle/>
                    <a:p>
                      <a:pPr indent="-226059" lvl="0" marL="27432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N/A</a:t>
                      </a:r>
                      <a:endParaRPr>
                        <a:latin typeface="Nunito"/>
                        <a:ea typeface="Nunito"/>
                        <a:cs typeface="Nunito"/>
                        <a:sym typeface="Nunito"/>
                      </a:endParaRPr>
                    </a:p>
                  </a:txBody>
                  <a:tcPr marT="91425" marB="91425" marR="91425" marL="91425"/>
                </a:tc>
                <a:tc>
                  <a:txBody>
                    <a:bodyPr/>
                    <a:lstStyle/>
                    <a:p>
                      <a:pPr indent="0" lvl="0" marL="457200" rtl="0" algn="l">
                        <a:spcBef>
                          <a:spcPts val="0"/>
                        </a:spcBef>
                        <a:spcAft>
                          <a:spcPts val="0"/>
                        </a:spcAft>
                        <a:buNone/>
                      </a:pPr>
                      <a:r>
                        <a:rPr lang="en-US">
                          <a:latin typeface="Nunito"/>
                          <a:ea typeface="Nunito"/>
                          <a:cs typeface="Nunito"/>
                          <a:sym typeface="Nunito"/>
                        </a:rPr>
                        <a:t>KPC to be investigated further</a:t>
                      </a:r>
                      <a:endParaRPr>
                        <a:latin typeface="Nunito"/>
                        <a:ea typeface="Nunito"/>
                        <a:cs typeface="Nunito"/>
                        <a:sym typeface="Nunito"/>
                      </a:endParaRPr>
                    </a:p>
                  </a:txBody>
                  <a:tcPr marT="91425" marB="91425" marR="91425" marL="91425"/>
                </a:tc>
              </a:tr>
              <a:tr h="459575">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Pressurized canister</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No data</a:t>
                      </a:r>
                      <a:endParaRPr>
                        <a:latin typeface="Nunito"/>
                        <a:ea typeface="Nunito"/>
                        <a:cs typeface="Nunito"/>
                        <a:sym typeface="Nunito"/>
                      </a:endParaRPr>
                    </a:p>
                  </a:txBody>
                  <a:tcPr marT="91425" marB="91425" marR="91425" marL="91425" anchor="ct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Canister stored near a heat source</a:t>
                      </a:r>
                      <a:endParaRPr>
                        <a:latin typeface="Nunito"/>
                        <a:ea typeface="Nunito"/>
                        <a:cs typeface="Nunito"/>
                        <a:sym typeface="Nunito"/>
                      </a:endParaRPr>
                    </a:p>
                  </a:txBody>
                  <a:tcPr marT="91425" marB="91425" marR="91425" marL="91425"/>
                </a:tc>
                <a:tc>
                  <a:txBody>
                    <a:bodyPr/>
                    <a:lstStyle/>
                    <a:p>
                      <a:pPr indent="-226059" lvl="0" marL="27432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N/A</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r h="631100">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Pressurized KP tank</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No data</a:t>
                      </a:r>
                      <a:endParaRPr>
                        <a:latin typeface="Nunito"/>
                        <a:ea typeface="Nunito"/>
                        <a:cs typeface="Nunito"/>
                        <a:sym typeface="Nunito"/>
                      </a:endParaRPr>
                    </a:p>
                  </a:txBody>
                  <a:tcPr marT="91425" marB="91425" marR="91425" marL="91425" anchor="ctr"/>
                </a:tc>
                <a:tc>
                  <a:txBody>
                    <a:bodyPr/>
                    <a:lstStyle/>
                    <a:p>
                      <a:pPr indent="-134620" lvl="0" marL="182880" rtl="0" algn="l">
                        <a:spcBef>
                          <a:spcPts val="0"/>
                        </a:spcBef>
                        <a:spcAft>
                          <a:spcPts val="0"/>
                        </a:spcAft>
                        <a:buSzPts val="1400"/>
                        <a:buFont typeface="Nunito"/>
                        <a:buAutoNum type="arabicPeriod"/>
                      </a:pPr>
                      <a:r>
                        <a:rPr lang="en-US">
                          <a:latin typeface="Nunito"/>
                          <a:ea typeface="Nunito"/>
                          <a:cs typeface="Nunito"/>
                          <a:sym typeface="Nunito"/>
                        </a:rPr>
                        <a:t>Pressure relief valves not working as expected </a:t>
                      </a:r>
                      <a:endParaRPr>
                        <a:latin typeface="Nunito"/>
                        <a:ea typeface="Nunito"/>
                        <a:cs typeface="Nunito"/>
                        <a:sym typeface="Nunito"/>
                      </a:endParaRPr>
                    </a:p>
                  </a:txBody>
                  <a:tcPr marT="91425" marB="91425" marR="91425" marL="91425"/>
                </a:tc>
                <a:tc>
                  <a:txBody>
                    <a:bodyPr/>
                    <a:lstStyle/>
                    <a:p>
                      <a:pPr indent="-226059" lvl="0" marL="274320" rtl="0" algn="l">
                        <a:spcBef>
                          <a:spcPts val="0"/>
                        </a:spcBef>
                        <a:spcAft>
                          <a:spcPts val="0"/>
                        </a:spcAft>
                        <a:buSzPts val="1400"/>
                        <a:buFont typeface="Nunito"/>
                        <a:buAutoNum type="arabicPeriod"/>
                      </a:pPr>
                      <a:r>
                        <a:rPr lang="en-US">
                          <a:solidFill>
                            <a:schemeClr val="dk1"/>
                          </a:solidFill>
                          <a:latin typeface="Nunito"/>
                          <a:ea typeface="Nunito"/>
                          <a:cs typeface="Nunito"/>
                          <a:sym typeface="Nunito"/>
                        </a:rPr>
                        <a:t>N/A</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
        <p:nvSpPr>
          <p:cNvPr id="214" name="Google Shape;214;p25"/>
          <p:cNvSpPr txBox="1"/>
          <p:nvPr>
            <p:ph idx="1" type="subTitle"/>
          </p:nvPr>
        </p:nvSpPr>
        <p:spPr>
          <a:xfrm>
            <a:off x="148450" y="6039700"/>
            <a:ext cx="40740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Freshservice Tickets (1 Sept - 15 Nov)</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Field Investigation</a:t>
            </a:r>
            <a:endParaRPr/>
          </a:p>
        </p:txBody>
      </p:sp>
      <p:sp>
        <p:nvSpPr>
          <p:cNvPr id="221" name="Google Shape;221;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2" name="Google Shape;222;p26"/>
          <p:cNvGraphicFramePr/>
          <p:nvPr/>
        </p:nvGraphicFramePr>
        <p:xfrm>
          <a:off x="1084951" y="1082425"/>
          <a:ext cx="3000000" cy="3000000"/>
        </p:xfrm>
        <a:graphic>
          <a:graphicData uri="http://schemas.openxmlformats.org/drawingml/2006/table">
            <a:tbl>
              <a:tblPr>
                <a:noFill/>
                <a:tableStyleId>{F9147448-92DA-486B-888B-86421EDBFA09}</a:tableStyleId>
              </a:tblPr>
              <a:tblGrid>
                <a:gridCol w="1517750"/>
                <a:gridCol w="1579125"/>
                <a:gridCol w="4708075"/>
                <a:gridCol w="2217150"/>
              </a:tblGrid>
              <a:tr h="849075">
                <a:tc>
                  <a:txBody>
                    <a:bodyPr/>
                    <a:lstStyle/>
                    <a:p>
                      <a:pPr indent="0" lvl="0" marL="0" rtl="0" algn="l">
                        <a:spcBef>
                          <a:spcPts val="0"/>
                        </a:spcBef>
                        <a:spcAft>
                          <a:spcPts val="0"/>
                        </a:spcAft>
                        <a:buNone/>
                      </a:pPr>
                      <a:r>
                        <a:rPr b="1" lang="en-US" sz="1800">
                          <a:latin typeface="Nunito"/>
                          <a:ea typeface="Nunito"/>
                          <a:cs typeface="Nunito"/>
                          <a:sym typeface="Nunito"/>
                        </a:rPr>
                        <a:t>KP #</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 Error 092 Dispenses</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Resolution</a:t>
                      </a:r>
                      <a:endParaRPr b="1" sz="1800">
                        <a:latin typeface="Nunito"/>
                        <a:ea typeface="Nunito"/>
                        <a:cs typeface="Nunito"/>
                        <a:sym typeface="Nunito"/>
                      </a:endParaRPr>
                    </a:p>
                  </a:txBody>
                  <a:tcPr marT="91425" marB="91425" marR="91425" marL="91425">
                    <a:solidFill>
                      <a:srgbClr val="FFFFFF"/>
                    </a:solidFill>
                  </a:tcPr>
                </a:tc>
                <a:tc>
                  <a:txBody>
                    <a:bodyPr/>
                    <a:lstStyle/>
                    <a:p>
                      <a:pPr indent="0" lvl="0" marL="0" rtl="0" algn="l">
                        <a:spcBef>
                          <a:spcPts val="0"/>
                        </a:spcBef>
                        <a:spcAft>
                          <a:spcPts val="0"/>
                        </a:spcAft>
                        <a:buNone/>
                      </a:pPr>
                      <a:r>
                        <a:rPr b="1" lang="en-US" sz="1800">
                          <a:latin typeface="Nunito"/>
                          <a:ea typeface="Nunito"/>
                          <a:cs typeface="Nunito"/>
                          <a:sym typeface="Nunito"/>
                        </a:rPr>
                        <a:t>Recurrence since resolution</a:t>
                      </a:r>
                      <a:endParaRPr b="1" sz="1800">
                        <a:latin typeface="Nunito"/>
                        <a:ea typeface="Nunito"/>
                        <a:cs typeface="Nunito"/>
                        <a:sym typeface="Nunito"/>
                      </a:endParaRPr>
                    </a:p>
                  </a:txBody>
                  <a:tcPr marT="91425" marB="91425" marR="91425" marL="91425">
                    <a:solidFill>
                      <a:srgbClr val="FFFFFF"/>
                    </a:solidFill>
                  </a:tcPr>
                </a:tc>
              </a:tr>
              <a:tr h="453125">
                <a:tc>
                  <a:txBody>
                    <a:bodyPr/>
                    <a:lstStyle/>
                    <a:p>
                      <a:pPr indent="0" lvl="0" marL="0" rtl="0" algn="l">
                        <a:spcBef>
                          <a:spcPts val="0"/>
                        </a:spcBef>
                        <a:spcAft>
                          <a:spcPts val="0"/>
                        </a:spcAft>
                        <a:buNone/>
                      </a:pPr>
                      <a:r>
                        <a:rPr lang="en-US">
                          <a:latin typeface="Nunito"/>
                          <a:ea typeface="Nunito"/>
                          <a:cs typeface="Nunito"/>
                          <a:sym typeface="Nunito"/>
                        </a:rPr>
                        <a:t>KP-0217</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62</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Replaced flow meter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None</a:t>
                      </a:r>
                      <a:endParaRPr>
                        <a:latin typeface="Nunito"/>
                        <a:ea typeface="Nunito"/>
                        <a:cs typeface="Nunito"/>
                        <a:sym typeface="Nunito"/>
                      </a:endParaRPr>
                    </a:p>
                  </a:txBody>
                  <a:tcPr marT="91425" marB="91425" marR="91425" marL="91425"/>
                </a:tc>
              </a:tr>
              <a:tr h="663000">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KP-0541</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16</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Increased the FRH to 1.9l/min (system measures high flow rate)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Once (faulty canister)</a:t>
                      </a:r>
                      <a:endParaRPr>
                        <a:latin typeface="Nunito"/>
                        <a:ea typeface="Nunito"/>
                        <a:cs typeface="Nunito"/>
                        <a:sym typeface="Nunito"/>
                      </a:endParaRPr>
                    </a:p>
                  </a:txBody>
                  <a:tcPr marT="91425" marB="91425" marR="91425" marL="91425"/>
                </a:tc>
              </a:tr>
              <a:tr h="457525">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KP-0555</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69</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Replaced dispense tray</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None</a:t>
                      </a:r>
                      <a:endParaRPr>
                        <a:latin typeface="Nunito"/>
                        <a:ea typeface="Nunito"/>
                        <a:cs typeface="Nunito"/>
                        <a:sym typeface="Nunito"/>
                      </a:endParaRPr>
                    </a:p>
                  </a:txBody>
                  <a:tcPr marT="91425" marB="91425" marR="91425" marL="91425"/>
                </a:tc>
              </a:tr>
              <a:tr h="506175">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KP-0394</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20</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Replaced pump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Once (faulty canister</a:t>
                      </a:r>
                      <a:endParaRPr>
                        <a:latin typeface="Nunito"/>
                        <a:ea typeface="Nunito"/>
                        <a:cs typeface="Nunito"/>
                        <a:sym typeface="Nunito"/>
                      </a:endParaRPr>
                    </a:p>
                  </a:txBody>
                  <a:tcPr marT="91425" marB="91425" marR="91425" marL="91425"/>
                </a:tc>
              </a:tr>
              <a:tr h="494400">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KP-0337</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81</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Replaced pump</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None</a:t>
                      </a:r>
                      <a:endParaRPr>
                        <a:solidFill>
                          <a:schemeClr val="dk1"/>
                        </a:solidFill>
                        <a:latin typeface="Nunito"/>
                        <a:ea typeface="Nunito"/>
                        <a:cs typeface="Nunito"/>
                        <a:sym typeface="Nunito"/>
                      </a:endParaRPr>
                    </a:p>
                  </a:txBody>
                  <a:tcPr marT="91425" marB="91425" marR="91425" marL="91425"/>
                </a:tc>
              </a:tr>
              <a:tr h="439675">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KP-0028</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21</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DV terminals firmly reinserted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None</a:t>
                      </a:r>
                      <a:endParaRPr>
                        <a:solidFill>
                          <a:schemeClr val="dk1"/>
                        </a:solidFill>
                        <a:latin typeface="Nunito"/>
                        <a:ea typeface="Nunito"/>
                        <a:cs typeface="Nunito"/>
                        <a:sym typeface="Nunito"/>
                      </a:endParaRPr>
                    </a:p>
                  </a:txBody>
                  <a:tcPr marT="91425" marB="91425" marR="91425" marL="91425"/>
                </a:tc>
              </a:tr>
              <a:tr h="432200">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KP-0424</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81</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KPC replaced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None</a:t>
                      </a:r>
                      <a:endParaRPr>
                        <a:solidFill>
                          <a:schemeClr val="dk1"/>
                        </a:solidFill>
                        <a:latin typeface="Nunito"/>
                        <a:ea typeface="Nunito"/>
                        <a:cs typeface="Nunito"/>
                        <a:sym typeface="Nunito"/>
                      </a:endParaRPr>
                    </a:p>
                  </a:txBody>
                  <a:tcPr marT="91425" marB="91425" marR="91425" marL="91425"/>
                </a:tc>
              </a:tr>
              <a:tr h="432200">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KP-0268</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100</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Cleaned the clogged smartvalve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solidFill>
                            <a:schemeClr val="dk1"/>
                          </a:solidFill>
                          <a:latin typeface="Nunito"/>
                          <a:ea typeface="Nunito"/>
                          <a:cs typeface="Nunito"/>
                          <a:sym typeface="Nunito"/>
                        </a:rPr>
                        <a:t>None</a:t>
                      </a:r>
                      <a:endParaRPr>
                        <a:solidFill>
                          <a:schemeClr val="dk1"/>
                        </a:solidFill>
                        <a:latin typeface="Nunito"/>
                        <a:ea typeface="Nunito"/>
                        <a:cs typeface="Nunito"/>
                        <a:sym typeface="Nunito"/>
                      </a:endParaRPr>
                    </a:p>
                  </a:txBody>
                  <a:tcPr marT="91425" marB="91425" marR="91425" marL="91425"/>
                </a:tc>
              </a:tr>
              <a:tr h="591125">
                <a:tc>
                  <a:txBody>
                    <a:bodyPr/>
                    <a:lstStyle/>
                    <a:p>
                      <a:pPr indent="0" lvl="0" marL="0" marR="0" rtl="0" algn="l">
                        <a:lnSpc>
                          <a:spcPct val="100000"/>
                        </a:lnSpc>
                        <a:spcBef>
                          <a:spcPts val="0"/>
                        </a:spcBef>
                        <a:spcAft>
                          <a:spcPts val="0"/>
                        </a:spcAft>
                        <a:buNone/>
                      </a:pPr>
                      <a:r>
                        <a:rPr lang="en-US">
                          <a:latin typeface="Nunito"/>
                          <a:ea typeface="Nunito"/>
                          <a:cs typeface="Nunito"/>
                          <a:sym typeface="Nunito"/>
                        </a:rPr>
                        <a:t>KP-0231</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45</a:t>
                      </a:r>
                      <a:endParaRPr>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lang="en-US">
                          <a:latin typeface="Nunito"/>
                          <a:ea typeface="Nunito"/>
                          <a:cs typeface="Nunito"/>
                          <a:sym typeface="Nunito"/>
                        </a:rPr>
                        <a:t>SMV and below left D-sub cable replaced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Once (faulty canister)</a:t>
                      </a:r>
                      <a:endParaRPr>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Test 1: Grease Application to O-rings</a:t>
            </a:r>
            <a:endParaRPr/>
          </a:p>
        </p:txBody>
      </p:sp>
      <p:sp>
        <p:nvSpPr>
          <p:cNvPr id="229" name="Google Shape;229;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Grease o-rings to ease the dock fuel housing travel down the dock air housing.</a:t>
            </a:r>
            <a:endParaRPr/>
          </a:p>
          <a:p>
            <a:pPr indent="0" lvl="0" marL="0" rtl="0" algn="l">
              <a:spcBef>
                <a:spcPts val="1000"/>
              </a:spcBef>
              <a:spcAft>
                <a:spcPts val="0"/>
              </a:spcAft>
              <a:buNone/>
            </a:pPr>
            <a:r>
              <a:rPr b="1" lang="en-US"/>
              <a:t>KP###  			Date   		Recurrence</a:t>
            </a:r>
            <a:endParaRPr b="1"/>
          </a:p>
          <a:p>
            <a:pPr indent="0" lvl="0" marL="0" rtl="0" algn="l">
              <a:spcBef>
                <a:spcPts val="1000"/>
              </a:spcBef>
              <a:spcAft>
                <a:spcPts val="0"/>
              </a:spcAft>
              <a:buNone/>
            </a:pPr>
            <a:r>
              <a:rPr lang="en-US"/>
              <a:t>KP-0030		29</a:t>
            </a:r>
            <a:r>
              <a:rPr baseline="30000" lang="en-US"/>
              <a:t>th</a:t>
            </a:r>
            <a:r>
              <a:rPr lang="en-US"/>
              <a:t> Oct		Error 092 occured after 12 days</a:t>
            </a:r>
            <a:endParaRPr/>
          </a:p>
          <a:p>
            <a:pPr indent="0" lvl="0" marL="0" rtl="0" algn="l">
              <a:spcBef>
                <a:spcPts val="1000"/>
              </a:spcBef>
              <a:spcAft>
                <a:spcPts val="0"/>
              </a:spcAft>
              <a:buNone/>
            </a:pPr>
            <a:r>
              <a:rPr lang="en-US"/>
              <a:t>KP-0070		8</a:t>
            </a:r>
            <a:r>
              <a:rPr baseline="30000" lang="en-US"/>
              <a:t>th</a:t>
            </a:r>
            <a:r>
              <a:rPr lang="en-US"/>
              <a:t> Nov	     Error 092 occured after 24 days</a:t>
            </a:r>
            <a:endParaRPr/>
          </a:p>
          <a:p>
            <a:pPr indent="0" lvl="0" marL="0" rtl="0" algn="l">
              <a:spcBef>
                <a:spcPts val="1000"/>
              </a:spcBef>
              <a:spcAft>
                <a:spcPts val="0"/>
              </a:spcAft>
              <a:buNone/>
            </a:pPr>
            <a:r>
              <a:rPr lang="en-US"/>
              <a:t>KP-0180		21</a:t>
            </a:r>
            <a:r>
              <a:rPr baseline="30000" lang="en-US"/>
              <a:t>st</a:t>
            </a:r>
            <a:r>
              <a:rPr lang="en-US"/>
              <a:t> Nov		None </a:t>
            </a:r>
            <a:endParaRPr/>
          </a:p>
          <a:p>
            <a:pPr indent="0" lvl="0" marL="0" rtl="0" algn="l">
              <a:spcBef>
                <a:spcPts val="1000"/>
              </a:spcBef>
              <a:spcAft>
                <a:spcPts val="0"/>
              </a:spcAft>
              <a:buNone/>
            </a:pPr>
            <a:r>
              <a:rPr lang="en-US"/>
              <a:t>KP-0769		22</a:t>
            </a:r>
            <a:r>
              <a:rPr baseline="30000" lang="en-US"/>
              <a:t>nd</a:t>
            </a:r>
            <a:r>
              <a:rPr lang="en-US"/>
              <a:t> Nov	None</a:t>
            </a:r>
            <a:endParaRPr/>
          </a:p>
          <a:p>
            <a:pPr indent="0" lvl="0" marL="0" rtl="0" algn="l">
              <a:spcBef>
                <a:spcPts val="1000"/>
              </a:spcBef>
              <a:spcAft>
                <a:spcPts val="0"/>
              </a:spcAft>
              <a:buNone/>
            </a:pPr>
            <a:r>
              <a:t/>
            </a:r>
            <a:endParaRPr/>
          </a:p>
        </p:txBody>
      </p:sp>
      <p:sp>
        <p:nvSpPr>
          <p:cNvPr id="230" name="Google Shape;230;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